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258" r:id="rId3"/>
    <p:sldId id="26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sr-Latn-R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21" y="-3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r-Latn-R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r-Latn-R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r-Latn-RS" smtClean="0"/>
              <a:t>Click to edit Master text styles</a:t>
            </a:r>
          </a:p>
          <a:p>
            <a:pPr lvl="1"/>
            <a:r>
              <a:rPr lang="sr-Latn-RS" smtClean="0"/>
              <a:t>Second level</a:t>
            </a:r>
          </a:p>
          <a:p>
            <a:pPr lvl="2"/>
            <a:r>
              <a:rPr lang="sr-Latn-RS" smtClean="0"/>
              <a:t>Third level</a:t>
            </a:r>
          </a:p>
          <a:p>
            <a:pPr lvl="3"/>
            <a:r>
              <a:rPr lang="sr-Latn-RS" smtClean="0"/>
              <a:t>Fourth level</a:t>
            </a:r>
          </a:p>
          <a:p>
            <a:pPr lvl="4"/>
            <a:r>
              <a:rPr lang="sr-Latn-R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r-Latn-R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07788D0-7DCF-4FE1-A4A1-0D909A265556}" type="slidenum">
              <a:rPr lang="sr-Latn-RS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499761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4D7B63-0145-47EC-B39C-66973D9BE754}" type="slidenum">
              <a:rPr lang="sr-Latn-RS"/>
              <a:pPr/>
              <a:t>1</a:t>
            </a:fld>
            <a:endParaRPr lang="sr-Latn-RS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0483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sr-Latn-RS" sz="2400">
                <a:latin typeface="Times New Roman" pitchFamily="18" charset="0"/>
              </a:endParaRPr>
            </a:p>
          </p:txBody>
        </p:sp>
        <p:sp>
          <p:nvSpPr>
            <p:cNvPr id="20484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r-Latn-RS" sz="2400">
                <a:latin typeface="Times New Roman" pitchFamily="18" charset="0"/>
              </a:endParaRPr>
            </a:p>
          </p:txBody>
        </p:sp>
        <p:grpSp>
          <p:nvGrpSpPr>
            <p:cNvPr id="20485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20486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sr-Latn-RS" sz="2400">
                  <a:latin typeface="Times New Roman" pitchFamily="18" charset="0"/>
                </a:endParaRPr>
              </a:p>
            </p:txBody>
          </p:sp>
          <p:sp>
            <p:nvSpPr>
              <p:cNvPr id="20487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sr-Latn-RS" sz="2400">
                  <a:latin typeface="Times New Roman" pitchFamily="18" charset="0"/>
                </a:endParaRPr>
              </a:p>
            </p:txBody>
          </p:sp>
          <p:sp>
            <p:nvSpPr>
              <p:cNvPr id="20488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sr-Latn-RS" sz="2400">
                  <a:latin typeface="Times New Roman" pitchFamily="18" charset="0"/>
                </a:endParaRPr>
              </a:p>
            </p:txBody>
          </p:sp>
          <p:sp>
            <p:nvSpPr>
              <p:cNvPr id="20489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sr-Latn-RS" sz="2400">
                  <a:latin typeface="Times New Roman" pitchFamily="18" charset="0"/>
                </a:endParaRPr>
              </a:p>
            </p:txBody>
          </p:sp>
          <p:sp>
            <p:nvSpPr>
              <p:cNvPr id="20490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sr-Latn-RS" sz="2400">
                  <a:latin typeface="Times New Roman" pitchFamily="18" charset="0"/>
                </a:endParaRPr>
              </a:p>
            </p:txBody>
          </p:sp>
          <p:sp>
            <p:nvSpPr>
              <p:cNvPr id="20491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sr-Latn-RS" sz="2400">
                  <a:latin typeface="Times New Roman" pitchFamily="18" charset="0"/>
                </a:endParaRPr>
              </a:p>
            </p:txBody>
          </p:sp>
          <p:sp>
            <p:nvSpPr>
              <p:cNvPr id="20492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sr-Latn-RS" sz="2400">
                  <a:latin typeface="Times New Roman" pitchFamily="18" charset="0"/>
                </a:endParaRPr>
              </a:p>
            </p:txBody>
          </p:sp>
          <p:sp>
            <p:nvSpPr>
              <p:cNvPr id="20493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sr-Latn-RS" sz="2400">
                  <a:latin typeface="Times New Roman" pitchFamily="18" charset="0"/>
                </a:endParaRPr>
              </a:p>
            </p:txBody>
          </p:sp>
          <p:sp>
            <p:nvSpPr>
              <p:cNvPr id="20494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sr-Latn-RS" sz="2400">
                  <a:latin typeface="Times New Roman" pitchFamily="18" charset="0"/>
                </a:endParaRPr>
              </a:p>
            </p:txBody>
          </p:sp>
          <p:sp>
            <p:nvSpPr>
              <p:cNvPr id="20495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sr-Latn-R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0496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  <p:sp>
        <p:nvSpPr>
          <p:cNvPr id="20497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  <p:sp>
        <p:nvSpPr>
          <p:cNvPr id="20498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CFC2275-0841-4721-A0A0-9C6183C0C4AA}" type="slidenum">
              <a:rPr lang="sr-Latn-RS"/>
              <a:pPr/>
              <a:t>‹#›</a:t>
            </a:fld>
            <a:endParaRPr lang="sr-Latn-RS"/>
          </a:p>
        </p:txBody>
      </p:sp>
      <p:sp>
        <p:nvSpPr>
          <p:cNvPr id="2049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sr-Latn-RS" noProof="0" smtClean="0"/>
              <a:t>Click to edit Master title style</a:t>
            </a:r>
          </a:p>
        </p:txBody>
      </p:sp>
      <p:sp>
        <p:nvSpPr>
          <p:cNvPr id="2050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sr-Latn-R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906AFD-C8D7-4615-9DED-DBD21AE1DA77}" type="slidenum">
              <a:rPr lang="sr-Latn-RS"/>
              <a:pPr/>
              <a:t>‹#›</a:t>
            </a:fld>
            <a:endParaRPr lang="sr-Latn-R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61100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0DD8D8D-6899-41E4-B1FC-02CE00930DEA}" type="slidenum">
              <a:rPr lang="sr-Latn-RS"/>
              <a:pPr/>
              <a:t>‹#›</a:t>
            </a:fld>
            <a:endParaRPr lang="sr-Latn-R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657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820395-0512-4766-ABC0-1A4C85CD904E}" type="slidenum">
              <a:rPr lang="sr-Latn-RS"/>
              <a:pPr/>
              <a:t>‹#›</a:t>
            </a:fld>
            <a:endParaRPr lang="sr-Latn-R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3081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9339D1-3DEB-41C3-87FC-251BDBF856C6}" type="slidenum">
              <a:rPr lang="sr-Latn-RS"/>
              <a:pPr/>
              <a:t>‹#›</a:t>
            </a:fld>
            <a:endParaRPr lang="sr-Latn-R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3960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7002BD-DAB3-493B-ACAF-7B357AE4FCFE}" type="slidenum">
              <a:rPr lang="sr-Latn-RS"/>
              <a:pPr/>
              <a:t>‹#›</a:t>
            </a:fld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3585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853996-D91B-43A3-B807-DFB295E91D18}" type="slidenum">
              <a:rPr lang="sr-Latn-RS"/>
              <a:pPr/>
              <a:t>‹#›</a:t>
            </a:fld>
            <a:endParaRPr lang="sr-Latn-R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34770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54B2EF4-9B77-4EA4-9C32-2EE5E124B839}" type="slidenum">
              <a:rPr lang="sr-Latn-RS"/>
              <a:pPr/>
              <a:t>‹#›</a:t>
            </a:fld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17998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2998B4-ACD0-4154-8570-E237A8E10CD6}" type="slidenum">
              <a:rPr lang="sr-Latn-RS"/>
              <a:pPr/>
              <a:t>‹#›</a:t>
            </a:fld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28265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85C7EE-FD37-46BE-BE4E-7B7031C222C7}" type="slidenum">
              <a:rPr lang="sr-Latn-RS"/>
              <a:pPr/>
              <a:t>‹#›</a:t>
            </a:fld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00212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AAB211-4E5C-4E99-908D-9F21CF731816}" type="slidenum">
              <a:rPr lang="sr-Latn-RS"/>
              <a:pPr/>
              <a:t>‹#›</a:t>
            </a:fld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48157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sr-Latn-R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B1F5FEB5-B878-4C73-9BC1-6930094C0AED}" type="slidenum">
              <a:rPr lang="sr-Latn-RS"/>
              <a:pPr/>
              <a:t>‹#›</a:t>
            </a:fld>
            <a:endParaRPr lang="sr-Latn-RS"/>
          </a:p>
        </p:txBody>
      </p:sp>
      <p:grpSp>
        <p:nvGrpSpPr>
          <p:cNvPr id="19460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946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sr-Latn-RS" sz="2400">
                <a:latin typeface="Times New Roman" pitchFamily="18" charset="0"/>
              </a:endParaRPr>
            </a:p>
          </p:txBody>
        </p:sp>
        <p:sp>
          <p:nvSpPr>
            <p:cNvPr id="1946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r-Latn-RS" sz="2400">
                <a:latin typeface="Times New Roman" pitchFamily="18" charset="0"/>
              </a:endParaRPr>
            </a:p>
          </p:txBody>
        </p:sp>
        <p:sp>
          <p:nvSpPr>
            <p:cNvPr id="1946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r-Latn-RS">
                <a:solidFill>
                  <a:schemeClr val="hlink"/>
                </a:solidFill>
              </a:endParaRPr>
            </a:p>
          </p:txBody>
        </p:sp>
        <p:sp>
          <p:nvSpPr>
            <p:cNvPr id="1946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r-Latn-RS">
                <a:solidFill>
                  <a:schemeClr val="hlink"/>
                </a:solidFill>
              </a:endParaRPr>
            </a:p>
          </p:txBody>
        </p:sp>
        <p:sp>
          <p:nvSpPr>
            <p:cNvPr id="1946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r-Latn-RS">
                <a:solidFill>
                  <a:schemeClr val="accent2"/>
                </a:solidFill>
              </a:endParaRPr>
            </a:p>
          </p:txBody>
        </p:sp>
        <p:sp>
          <p:nvSpPr>
            <p:cNvPr id="1946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r-Latn-RS">
                <a:solidFill>
                  <a:schemeClr val="hlink"/>
                </a:solidFill>
              </a:endParaRPr>
            </a:p>
          </p:txBody>
        </p:sp>
        <p:sp>
          <p:nvSpPr>
            <p:cNvPr id="1946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r-Latn-RS" sz="2400">
                <a:latin typeface="Times New Roman" pitchFamily="18" charset="0"/>
              </a:endParaRPr>
            </a:p>
          </p:txBody>
        </p:sp>
        <p:sp>
          <p:nvSpPr>
            <p:cNvPr id="1946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r-Latn-RS">
                <a:solidFill>
                  <a:schemeClr val="accent2"/>
                </a:solidFill>
              </a:endParaRPr>
            </a:p>
          </p:txBody>
        </p:sp>
        <p:sp>
          <p:nvSpPr>
            <p:cNvPr id="1946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r-Latn-RS">
                <a:solidFill>
                  <a:schemeClr val="accent2"/>
                </a:solidFill>
              </a:endParaRPr>
            </a:p>
          </p:txBody>
        </p:sp>
      </p:grpSp>
      <p:sp>
        <p:nvSpPr>
          <p:cNvPr id="1947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r-Latn-RS" smtClean="0"/>
              <a:t>Click to edit Master title style</a:t>
            </a:r>
          </a:p>
        </p:txBody>
      </p:sp>
      <p:sp>
        <p:nvSpPr>
          <p:cNvPr id="1947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r-Latn-RS" smtClean="0"/>
              <a:t>Click to edit Master text styles</a:t>
            </a:r>
          </a:p>
          <a:p>
            <a:pPr lvl="1"/>
            <a:r>
              <a:rPr lang="sr-Latn-RS" smtClean="0"/>
              <a:t>Second level</a:t>
            </a:r>
          </a:p>
          <a:p>
            <a:pPr lvl="2"/>
            <a:r>
              <a:rPr lang="sr-Latn-RS" smtClean="0"/>
              <a:t>Third level</a:t>
            </a:r>
          </a:p>
          <a:p>
            <a:pPr lvl="3"/>
            <a:r>
              <a:rPr lang="sr-Latn-RS" smtClean="0"/>
              <a:t>Fourth level</a:t>
            </a:r>
          </a:p>
          <a:p>
            <a:pPr lvl="4"/>
            <a:r>
              <a:rPr lang="sr-Latn-RS" smtClean="0"/>
              <a:t>Fifth level</a:t>
            </a:r>
          </a:p>
        </p:txBody>
      </p:sp>
      <p:sp>
        <p:nvSpPr>
          <p:cNvPr id="1947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/>
              <a:t>SARS-CoV-2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COVID-19 (verzija 2.0.2.0.)</a:t>
            </a:r>
          </a:p>
        </p:txBody>
      </p:sp>
      <p:pic>
        <p:nvPicPr>
          <p:cNvPr id="2055" name="Picture 7" descr="glava-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0"/>
            <a:ext cx="2411412" cy="2411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/>
              <a:t>SARS-CoV-2</a:t>
            </a:r>
            <a:endParaRPr lang="sr-Latn-R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3141663"/>
            <a:ext cx="8229600" cy="33416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r-Cyrl-CS" sz="2400" dirty="0"/>
              <a:t>SARS-CoV-2 </a:t>
            </a:r>
            <a:r>
              <a:rPr lang="sr-Latn-RS" sz="2400" dirty="0" smtClean="0"/>
              <a:t>je novi, ranije nepoznati soj virusa sa jednim, pozitivnim, nesegmentiranim lancem RNK (</a:t>
            </a:r>
            <a:r>
              <a:rPr lang="sr-Latn-RS" sz="2400" dirty="0" smtClean="0">
                <a:solidFill>
                  <a:srgbClr val="FF0000"/>
                </a:solidFill>
              </a:rPr>
              <a:t>ss+RNA</a:t>
            </a:r>
            <a:r>
              <a:rPr lang="sr-Latn-RS" sz="2400" dirty="0" smtClean="0"/>
              <a:t>), spiralnog nukleokapsida, veličine ekvivalenta </a:t>
            </a:r>
            <a:r>
              <a:rPr lang="sr-Cyrl-CS" sz="2400" dirty="0" smtClean="0">
                <a:sym typeface="Symbol" pitchFamily="18" charset="2"/>
              </a:rPr>
              <a:t></a:t>
            </a:r>
            <a:r>
              <a:rPr lang="sr-Latn-RS" sz="2400" u="sng" dirty="0" smtClean="0"/>
              <a:t>30 hiljada parova nukleotida </a:t>
            </a:r>
            <a:r>
              <a:rPr lang="sr-Latn-RS" sz="2400" dirty="0" smtClean="0"/>
              <a:t>(kb). </a:t>
            </a:r>
          </a:p>
          <a:p>
            <a:pPr marL="0" indent="0">
              <a:lnSpc>
                <a:spcPct val="90000"/>
              </a:lnSpc>
              <a:buNone/>
            </a:pPr>
            <a:endParaRPr lang="sr-Latn-RS" sz="2400" dirty="0" smtClean="0"/>
          </a:p>
          <a:p>
            <a:pPr>
              <a:lnSpc>
                <a:spcPct val="90000"/>
              </a:lnSpc>
            </a:pPr>
            <a:r>
              <a:rPr lang="sr-Latn-RS" sz="2400" dirty="0" smtClean="0"/>
              <a:t>Taksonomski je klasifikovan u vrstu SARS povezanih virusa (SARS-CoV), podrod Sarbecovirus, rod </a:t>
            </a:r>
            <a:r>
              <a:rPr lang="sr-Latn-RS" sz="2400" u="sng" dirty="0" smtClean="0"/>
              <a:t>Betacoronavirus</a:t>
            </a:r>
            <a:r>
              <a:rPr lang="sr-Latn-RS" sz="2400" dirty="0" smtClean="0"/>
              <a:t>, podporodicu Orthocoronavirinae, porodicu Coronaviridae, red Nidovirales.</a:t>
            </a:r>
            <a:endParaRPr lang="sr-Latn-RS" sz="2400" dirty="0"/>
          </a:p>
        </p:txBody>
      </p:sp>
      <p:pic>
        <p:nvPicPr>
          <p:cNvPr id="4103" name="Picture 7" descr="Frontiers | Antivirals Against Coronaviruses: Candidate Drugs for SARS-CoV-2  Treatment? | Microbiolog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0"/>
            <a:ext cx="4427537" cy="3011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POREKLO</a:t>
            </a:r>
            <a:endParaRPr lang="sr-Latn-RS" dirty="0"/>
          </a:p>
        </p:txBody>
      </p:sp>
      <p:pic>
        <p:nvPicPr>
          <p:cNvPr id="21509" name="Picture 5" descr="Coronavirus - AccessScience from McGraw-Hill Educ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2060575"/>
            <a:ext cx="8896350" cy="392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POREKLO</a:t>
            </a:r>
            <a:endParaRPr lang="sr-Latn-R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229600" cy="40322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vi-VN" sz="1600" dirty="0" smtClean="0"/>
              <a:t>Gotovo je sigurno da je SARS-CoV-2, kao i drugi slični virusi, </a:t>
            </a:r>
            <a:r>
              <a:rPr lang="vi-VN" sz="1600" dirty="0" smtClean="0">
                <a:solidFill>
                  <a:srgbClr val="FF0000"/>
                </a:solidFill>
              </a:rPr>
              <a:t>animalnog porekla</a:t>
            </a:r>
            <a:r>
              <a:rPr lang="vi-VN" sz="1600" dirty="0" smtClean="0"/>
              <a:t>, ali je za sada nedovoljno jasno koja je vrsta primarni izvor, da li je i u kojoj meri došlo do rekombinovanja genetskog materijala pasažom kroz druge životinje vrste i </a:t>
            </a:r>
            <a:r>
              <a:rPr lang="vi-VN" sz="1600" u="sng" dirty="0" smtClean="0"/>
              <a:t>na koji način je virus prešao na čoveka.</a:t>
            </a:r>
          </a:p>
          <a:p>
            <a:pPr>
              <a:lnSpc>
                <a:spcPct val="80000"/>
              </a:lnSpc>
            </a:pPr>
            <a:endParaRPr lang="vi-VN" sz="1600" dirty="0" smtClean="0"/>
          </a:p>
          <a:p>
            <a:pPr>
              <a:lnSpc>
                <a:spcPct val="80000"/>
              </a:lnSpc>
            </a:pPr>
            <a:r>
              <a:rPr lang="vi-VN" sz="1600" dirty="0" smtClean="0"/>
              <a:t>SARS-CoV-2 pokazuje najviši stepen homologije genetske sekvence sa jednim od </a:t>
            </a:r>
            <a:r>
              <a:rPr lang="vi-VN" sz="1600" dirty="0" smtClean="0">
                <a:solidFill>
                  <a:srgbClr val="FF0000"/>
                </a:solidFill>
              </a:rPr>
              <a:t>koronavirusa slepih miševa </a:t>
            </a:r>
            <a:r>
              <a:rPr lang="vi-VN" sz="1600" dirty="0" smtClean="0"/>
              <a:t>te mnogi smatraju da je ova vrsta sisara </a:t>
            </a:r>
            <a:r>
              <a:rPr lang="vi-VN" sz="1600" dirty="0" smtClean="0">
                <a:solidFill>
                  <a:schemeClr val="bg2"/>
                </a:solidFill>
              </a:rPr>
              <a:t>primarni rezervoar. </a:t>
            </a:r>
          </a:p>
          <a:p>
            <a:pPr>
              <a:lnSpc>
                <a:spcPct val="80000"/>
              </a:lnSpc>
            </a:pPr>
            <a:endParaRPr lang="vi-VN" sz="1600" dirty="0" smtClean="0"/>
          </a:p>
          <a:p>
            <a:pPr>
              <a:lnSpc>
                <a:spcPct val="80000"/>
              </a:lnSpc>
            </a:pPr>
            <a:r>
              <a:rPr lang="vi-VN" sz="1600" dirty="0" smtClean="0"/>
              <a:t>Sa druge strane, </a:t>
            </a:r>
            <a:r>
              <a:rPr lang="vi-VN" sz="1600" dirty="0" smtClean="0">
                <a:solidFill>
                  <a:srgbClr val="FF0000"/>
                </a:solidFill>
              </a:rPr>
              <a:t>koronavirus pangolina</a:t>
            </a:r>
            <a:r>
              <a:rPr lang="vi-VN" sz="1600" dirty="0" smtClean="0"/>
              <a:t>, sisara iz grupe ljuskavaca, Pangolin-CoV, je u </a:t>
            </a:r>
            <a:r>
              <a:rPr lang="vi-VN" sz="1600" u="sng" dirty="0" smtClean="0"/>
              <a:t>91.02% </a:t>
            </a:r>
            <a:r>
              <a:rPr lang="vi-VN" sz="1600" dirty="0" smtClean="0"/>
              <a:t>sekvenci potpuno homologan a u </a:t>
            </a:r>
            <a:r>
              <a:rPr lang="vi-VN" sz="1600" u="sng" dirty="0" smtClean="0"/>
              <a:t>5 aminokiselinskih sekvenci </a:t>
            </a:r>
            <a:r>
              <a:rPr lang="vi-VN" sz="1600" dirty="0" smtClean="0"/>
              <a:t>ključnog receptorskog domena identičan sa SARS-CoV-2 virusom zbog čega je ova vrsta najverovantiji kandidat za </a:t>
            </a:r>
            <a:r>
              <a:rPr lang="vi-VN" sz="1600" dirty="0" smtClean="0">
                <a:solidFill>
                  <a:schemeClr val="bg2"/>
                </a:solidFill>
              </a:rPr>
              <a:t>prelaznog domaćina</a:t>
            </a:r>
            <a:r>
              <a:rPr lang="vi-VN" sz="1600" dirty="0" smtClean="0"/>
              <a:t>.</a:t>
            </a:r>
          </a:p>
          <a:p>
            <a:pPr>
              <a:lnSpc>
                <a:spcPct val="80000"/>
              </a:lnSpc>
            </a:pPr>
            <a:endParaRPr lang="vi-VN" sz="1600" dirty="0" smtClean="0"/>
          </a:p>
          <a:p>
            <a:pPr>
              <a:lnSpc>
                <a:spcPct val="80000"/>
              </a:lnSpc>
            </a:pPr>
            <a:r>
              <a:rPr lang="vi-VN" sz="1600" dirty="0" smtClean="0"/>
              <a:t>Iako filogenetske analize pokazuju da je SARS-CoV-2 genetički različit od </a:t>
            </a:r>
            <a:r>
              <a:rPr lang="vi-VN" sz="1600" b="1" dirty="0" smtClean="0"/>
              <a:t>SARS-CoV i MERS-CoV</a:t>
            </a:r>
            <a:r>
              <a:rPr lang="vi-VN" sz="1600" dirty="0" smtClean="0"/>
              <a:t> koji su prethodno bili izazvači dva epidemijska talasa u svetu, neophodne su dodatne komparativne analize zbog nesumnjivih međusobnih sličnosti ovih virusa.</a:t>
            </a:r>
            <a:endParaRPr lang="sr-Latn-RS" sz="1600" dirty="0"/>
          </a:p>
        </p:txBody>
      </p:sp>
      <p:sp>
        <p:nvSpPr>
          <p:cNvPr id="5125" name="AutoShape 5" descr="COVID-19: what has been learned and to be learned about the novel  coronavirus disease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r-Latn-RS"/>
          </a:p>
        </p:txBody>
      </p:sp>
      <p:sp>
        <p:nvSpPr>
          <p:cNvPr id="5127" name="AutoShape 7" descr="COVID-19: what has been learned and to be learned about the novel  coronavirus disease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r-Latn-RS"/>
          </a:p>
        </p:txBody>
      </p:sp>
      <p:sp>
        <p:nvSpPr>
          <p:cNvPr id="5129" name="AutoShape 9" descr="International Journal of Biological Sciences 16: 1753 image No. 003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r-Latn-RS"/>
          </a:p>
        </p:txBody>
      </p:sp>
      <p:pic>
        <p:nvPicPr>
          <p:cNvPr id="5130" name="Picture 10" descr="ijbsv16p1753g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0"/>
            <a:ext cx="5097463" cy="2359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Receptor</a:t>
            </a:r>
            <a:r>
              <a:rPr lang="sr-Cyrl-RS" dirty="0" smtClean="0"/>
              <a:t>/</a:t>
            </a:r>
            <a:r>
              <a:rPr lang="sr-Latn-RS" dirty="0" smtClean="0"/>
              <a:t>i</a:t>
            </a:r>
            <a:endParaRPr lang="sr-Latn-R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852738"/>
            <a:ext cx="8229600" cy="38893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vi-VN" sz="1600" dirty="0" smtClean="0"/>
              <a:t>Primarni receptor za virus kod ljudi najverovatnije je angiotenzin konvertujući enzim 2 (</a:t>
            </a:r>
            <a:r>
              <a:rPr lang="vi-VN" sz="1600" dirty="0" smtClean="0">
                <a:solidFill>
                  <a:srgbClr val="FF0000"/>
                </a:solidFill>
              </a:rPr>
              <a:t>ACE2</a:t>
            </a:r>
            <a:r>
              <a:rPr lang="vi-VN" sz="1600" dirty="0" smtClean="0"/>
              <a:t>), za koga se vezuje poseban tzv. </a:t>
            </a:r>
            <a:r>
              <a:rPr lang="vi-VN" sz="1600" dirty="0" smtClean="0">
                <a:solidFill>
                  <a:srgbClr val="FF0000"/>
                </a:solidFill>
              </a:rPr>
              <a:t>šiljasti (S) protein</a:t>
            </a:r>
            <a:r>
              <a:rPr lang="vi-VN" sz="1600" dirty="0" smtClean="0"/>
              <a:t> virusnog omotača (engl. spike). </a:t>
            </a:r>
          </a:p>
          <a:p>
            <a:pPr>
              <a:lnSpc>
                <a:spcPct val="80000"/>
              </a:lnSpc>
            </a:pPr>
            <a:endParaRPr lang="vi-VN" sz="1600" dirty="0" smtClean="0"/>
          </a:p>
          <a:p>
            <a:pPr>
              <a:lnSpc>
                <a:spcPct val="80000"/>
              </a:lnSpc>
            </a:pPr>
            <a:r>
              <a:rPr lang="vi-VN" sz="1600" dirty="0" smtClean="0"/>
              <a:t>SARS-CoV-2 S glikoprotein pre vezivanja sa ACE2 podleže proteolitičkoj razgradnji pod dejstvom nekoliko proteaza (</a:t>
            </a:r>
            <a:r>
              <a:rPr lang="vi-VN" sz="1600" dirty="0" smtClean="0">
                <a:solidFill>
                  <a:srgbClr val="FF0000"/>
                </a:solidFill>
              </a:rPr>
              <a:t>TMPRSS2, furin i katepsin L</a:t>
            </a:r>
            <a:r>
              <a:rPr lang="vi-VN" sz="1600" dirty="0" smtClean="0"/>
              <a:t>) na granici između S1 i S2 podjedinice, po čemu se ovaj virus razlikuje od SARS-CoV virusa.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vi-VN" sz="1400" dirty="0" smtClean="0"/>
              <a:t>Funkcionalna posledica proteolitičke razgradnje S proteina SARS-CoV-2 nije poznata, ali se smatra da je bitna u smislu </a:t>
            </a:r>
            <a:r>
              <a:rPr lang="vi-VN" sz="1400" b="1" dirty="0" smtClean="0"/>
              <a:t>povećane prenosivosti i patogenosti </a:t>
            </a:r>
            <a:r>
              <a:rPr lang="vi-VN" sz="1400" dirty="0" smtClean="0"/>
              <a:t>ovog virusa (7).</a:t>
            </a:r>
          </a:p>
          <a:p>
            <a:pPr marL="0" indent="0">
              <a:lnSpc>
                <a:spcPct val="80000"/>
              </a:lnSpc>
              <a:buNone/>
            </a:pPr>
            <a:endParaRPr lang="vi-VN" sz="1600" dirty="0" smtClean="0"/>
          </a:p>
          <a:p>
            <a:pPr>
              <a:lnSpc>
                <a:spcPct val="80000"/>
              </a:lnSpc>
            </a:pPr>
            <a:r>
              <a:rPr lang="vi-VN" sz="1600" dirty="0" smtClean="0"/>
              <a:t>Predominantna ekspresija ACE2 na </a:t>
            </a:r>
            <a:r>
              <a:rPr lang="vi-VN" sz="1600" dirty="0" smtClean="0">
                <a:solidFill>
                  <a:schemeClr val="bg2"/>
                </a:solidFill>
              </a:rPr>
              <a:t>alveolarnim epitelnim ćelijama </a:t>
            </a:r>
            <a:r>
              <a:rPr lang="vi-VN" sz="1600" dirty="0" smtClean="0"/>
              <a:t>determiniše primarni tropizam SARS-CoV-2, ali ekspresija ovog receptora je dokazana i na </a:t>
            </a:r>
            <a:r>
              <a:rPr lang="vi-VN" sz="1600" dirty="0" smtClean="0">
                <a:solidFill>
                  <a:schemeClr val="bg2"/>
                </a:solidFill>
              </a:rPr>
              <a:t>endotelnim ćelijama, nazalnoj i orofaringealnoj mukozi, epitelu tankog creva, mišićnim ćelijama i koži</a:t>
            </a:r>
            <a:r>
              <a:rPr lang="vi-VN" sz="1600" dirty="0" smtClean="0"/>
              <a:t> zbog čega može da se pretpostavi da postoji potencijalni tropizam virusa i za ova tkiva i organe.</a:t>
            </a:r>
            <a:endParaRPr lang="en-US" sz="1600" dirty="0"/>
          </a:p>
        </p:txBody>
      </p:sp>
      <p:pic>
        <p:nvPicPr>
          <p:cNvPr id="6148" name="Picture 4" descr="Figure, SARS- CoV 2 Structure. Contributed by Rohan Bir Singh, MD; Made  with Biorender.com] - StatPearls - NCBI Bookshel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3168650" cy="274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76672"/>
            <a:ext cx="8229600" cy="1371600"/>
          </a:xfrm>
        </p:spPr>
        <p:txBody>
          <a:bodyPr/>
          <a:lstStyle/>
          <a:p>
            <a:r>
              <a:rPr lang="sr-Latn-RS" dirty="0" smtClean="0"/>
              <a:t>EPIDEMIOLOGIJA</a:t>
            </a:r>
            <a:endParaRPr lang="sr-Latn-R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229600" cy="39925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r-Latn-RS" sz="2000" dirty="0" smtClean="0"/>
              <a:t>COVID-19 je respiratorna infekcija koja se primarno prenosi </a:t>
            </a:r>
            <a:r>
              <a:rPr lang="sr-Latn-RS" sz="2000" dirty="0" smtClean="0">
                <a:solidFill>
                  <a:srgbClr val="FF0000"/>
                </a:solidFill>
              </a:rPr>
              <a:t>kapljičnim putem</a:t>
            </a:r>
            <a:r>
              <a:rPr lang="sr-Latn-RS" sz="2000" dirty="0" smtClean="0"/>
              <a:t>. </a:t>
            </a:r>
          </a:p>
          <a:p>
            <a:pPr>
              <a:lnSpc>
                <a:spcPct val="90000"/>
              </a:lnSpc>
            </a:pPr>
            <a:endParaRPr lang="sr-Latn-RS" sz="2000" dirty="0" smtClean="0"/>
          </a:p>
          <a:p>
            <a:pPr>
              <a:lnSpc>
                <a:spcPct val="90000"/>
              </a:lnSpc>
            </a:pPr>
            <a:r>
              <a:rPr lang="sr-Latn-RS" sz="2000" dirty="0" smtClean="0"/>
              <a:t>Osnovni put transmisije je zato </a:t>
            </a:r>
            <a:r>
              <a:rPr lang="sr-Latn-RS" sz="2000" dirty="0" smtClean="0">
                <a:solidFill>
                  <a:srgbClr val="FF0000"/>
                </a:solidFill>
              </a:rPr>
              <a:t>bliski kontakt </a:t>
            </a:r>
            <a:r>
              <a:rPr lang="sr-Latn-RS" sz="2000" dirty="0" smtClean="0"/>
              <a:t>sa obolelom osobom posebno u okolnostima obilnog rasejavanja virusnih partikula u okolni vazduh poput </a:t>
            </a:r>
            <a:r>
              <a:rPr lang="sr-Latn-RS" sz="2000" dirty="0" smtClean="0">
                <a:solidFill>
                  <a:srgbClr val="FF0000"/>
                </a:solidFill>
              </a:rPr>
              <a:t>kašljanja, kijanja </a:t>
            </a:r>
            <a:r>
              <a:rPr lang="sr-Latn-RS" sz="2000" dirty="0" smtClean="0"/>
              <a:t>i medicinskih intervecija na respiratornom traktu kao što su intubacija, traheobronhijalna aspiracija i mehanička ventilacija. </a:t>
            </a:r>
          </a:p>
          <a:p>
            <a:pPr>
              <a:lnSpc>
                <a:spcPct val="90000"/>
              </a:lnSpc>
            </a:pPr>
            <a:endParaRPr lang="sr-Latn-RS" sz="2000" dirty="0" smtClean="0"/>
          </a:p>
          <a:p>
            <a:pPr>
              <a:lnSpc>
                <a:spcPct val="90000"/>
              </a:lnSpc>
            </a:pPr>
            <a:r>
              <a:rPr lang="sr-Latn-RS" sz="2000" dirty="0" smtClean="0"/>
              <a:t>SARS-CoV-2 virioni su izolovani i u </a:t>
            </a:r>
            <a:r>
              <a:rPr lang="sr-Latn-RS" sz="2000" dirty="0" smtClean="0">
                <a:solidFill>
                  <a:schemeClr val="bg2"/>
                </a:solidFill>
              </a:rPr>
              <a:t>krvi, pljuvačci, suzama, konjuktivalnoj tečnosti i fecesu</a:t>
            </a:r>
            <a:r>
              <a:rPr lang="sr-Latn-RS" sz="2000" dirty="0" smtClean="0"/>
              <a:t> obolelih tako da se ozbiljno razmatra značaj i ovih puteva za prenošenje bolesti.</a:t>
            </a:r>
            <a:endParaRPr lang="sr-Latn-RS" sz="2000" dirty="0"/>
          </a:p>
        </p:txBody>
      </p:sp>
      <p:pic>
        <p:nvPicPr>
          <p:cNvPr id="7173" name="Picture 5" descr="Cover your mouth when you sneeze or cough...Thank you! - Home | Face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0"/>
            <a:ext cx="3059112" cy="252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COVID-19</a:t>
            </a:r>
            <a:endParaRPr lang="sr-Latn-R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2286000"/>
            <a:ext cx="8229600" cy="42100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Latn-RS" sz="1800" dirty="0" smtClean="0"/>
              <a:t>Srednje vreme </a:t>
            </a:r>
            <a:r>
              <a:rPr lang="sr-Latn-RS" sz="1800" dirty="0" smtClean="0">
                <a:solidFill>
                  <a:srgbClr val="FF0000"/>
                </a:solidFill>
              </a:rPr>
              <a:t>inkubacije </a:t>
            </a:r>
            <a:r>
              <a:rPr lang="sr-Latn-RS" sz="1800" dirty="0" smtClean="0"/>
              <a:t>COVID-19 je procenjeno na oko 5 dana, u rasponu od 1-14 dana (95% granice poverenja 4-7 dana). </a:t>
            </a:r>
          </a:p>
          <a:p>
            <a:pPr>
              <a:lnSpc>
                <a:spcPct val="80000"/>
              </a:lnSpc>
            </a:pPr>
            <a:endParaRPr lang="sr-Latn-RS" sz="1800" dirty="0" smtClean="0"/>
          </a:p>
          <a:p>
            <a:pPr>
              <a:lnSpc>
                <a:spcPct val="80000"/>
              </a:lnSpc>
            </a:pPr>
            <a:r>
              <a:rPr lang="sr-Latn-RS" sz="1800" dirty="0" smtClean="0"/>
              <a:t>Trenutno je procenjeno da </a:t>
            </a:r>
            <a:r>
              <a:rPr lang="sr-Latn-RS" sz="1800" dirty="0" smtClean="0">
                <a:solidFill>
                  <a:srgbClr val="FF0000"/>
                </a:solidFill>
              </a:rPr>
              <a:t>infektivni period </a:t>
            </a:r>
            <a:r>
              <a:rPr lang="sr-Latn-RS" sz="1800" dirty="0" smtClean="0"/>
              <a:t>verovatno počinje nešto pre početka simptoma i da traje </a:t>
            </a:r>
            <a:r>
              <a:rPr lang="sr-Latn-RS" sz="1800" dirty="0" smtClean="0">
                <a:solidFill>
                  <a:schemeClr val="accent1"/>
                </a:solidFill>
              </a:rPr>
              <a:t>7-12</a:t>
            </a:r>
            <a:r>
              <a:rPr lang="sr-Latn-RS" sz="1800" dirty="0" smtClean="0"/>
              <a:t> </a:t>
            </a:r>
            <a:r>
              <a:rPr lang="sr-Latn-RS" sz="1800" dirty="0" smtClean="0">
                <a:solidFill>
                  <a:schemeClr val="accent1"/>
                </a:solidFill>
              </a:rPr>
              <a:t>dana</a:t>
            </a:r>
            <a:r>
              <a:rPr lang="sr-Latn-RS" sz="1800" dirty="0" smtClean="0"/>
              <a:t> kod umerenih a do 2 nedelje kod teških slučajeva COVID-19. </a:t>
            </a:r>
          </a:p>
          <a:p>
            <a:pPr>
              <a:lnSpc>
                <a:spcPct val="80000"/>
              </a:lnSpc>
            </a:pPr>
            <a:endParaRPr lang="sr-Latn-RS" sz="1800" dirty="0" smtClean="0"/>
          </a:p>
          <a:p>
            <a:pPr>
              <a:lnSpc>
                <a:spcPct val="80000"/>
              </a:lnSpc>
            </a:pPr>
            <a:r>
              <a:rPr lang="sr-Latn-RS" sz="1800" dirty="0" smtClean="0"/>
              <a:t>Bolest kod odraslih ljudi, adolescenata i dece izazvana SARS-CoV-2 virusom se klasifikuje prema kriterijumima Svetske zdravstvene organizacije u </a:t>
            </a:r>
            <a:r>
              <a:rPr lang="sr-Latn-RS" sz="1800" dirty="0" smtClean="0">
                <a:solidFill>
                  <a:srgbClr val="FF0000"/>
                </a:solidFill>
              </a:rPr>
              <a:t>4 forme</a:t>
            </a:r>
            <a:r>
              <a:rPr lang="sr-Latn-RS" sz="1800" dirty="0" smtClean="0"/>
              <a:t>: </a:t>
            </a:r>
          </a:p>
          <a:p>
            <a:pPr>
              <a:lnSpc>
                <a:spcPct val="80000"/>
              </a:lnSpc>
            </a:pPr>
            <a:r>
              <a:rPr lang="sr-Latn-RS" sz="1800" dirty="0" smtClean="0"/>
              <a:t>blago oboljenje</a:t>
            </a:r>
          </a:p>
          <a:p>
            <a:pPr>
              <a:lnSpc>
                <a:spcPct val="80000"/>
              </a:lnSpc>
            </a:pPr>
            <a:r>
              <a:rPr lang="sr-Latn-RS" sz="1800" dirty="0" smtClean="0"/>
              <a:t>umereno oboljenje / pneumonija</a:t>
            </a:r>
          </a:p>
          <a:p>
            <a:pPr>
              <a:lnSpc>
                <a:spcPct val="80000"/>
              </a:lnSpc>
            </a:pPr>
            <a:r>
              <a:rPr lang="sr-Latn-RS" sz="1800" dirty="0" smtClean="0"/>
              <a:t>teško oboljenje / teška pneumonija</a:t>
            </a:r>
          </a:p>
          <a:p>
            <a:pPr>
              <a:lnSpc>
                <a:spcPct val="80000"/>
              </a:lnSpc>
            </a:pPr>
            <a:r>
              <a:rPr lang="sr-Latn-RS" sz="1800" dirty="0" smtClean="0"/>
              <a:t>kritično oboljenje / akutni respiratorni distres sindrom.  </a:t>
            </a:r>
          </a:p>
          <a:p>
            <a:pPr>
              <a:lnSpc>
                <a:spcPct val="80000"/>
              </a:lnSpc>
            </a:pPr>
            <a:endParaRPr lang="sr-Latn-RS" sz="1800" dirty="0" smtClean="0"/>
          </a:p>
          <a:p>
            <a:pPr>
              <a:lnSpc>
                <a:spcPct val="80000"/>
              </a:lnSpc>
            </a:pPr>
            <a:r>
              <a:rPr lang="sr-Latn-RS" sz="1800" dirty="0" smtClean="0"/>
              <a:t>Učešće </a:t>
            </a:r>
            <a:r>
              <a:rPr lang="sr-Latn-RS" sz="1800" dirty="0" smtClean="0">
                <a:solidFill>
                  <a:srgbClr val="FF0000"/>
                </a:solidFill>
              </a:rPr>
              <a:t>80% lakše i umereno, 15% teško i 5% kritično obolelih </a:t>
            </a:r>
            <a:r>
              <a:rPr lang="sr-Latn-RS" sz="1800" dirty="0" smtClean="0"/>
              <a:t>je većinom prihvaćena orijentaciona distribucija</a:t>
            </a:r>
            <a:endParaRPr lang="sr-Latn-RS" sz="1800" dirty="0"/>
          </a:p>
        </p:txBody>
      </p:sp>
      <p:pic>
        <p:nvPicPr>
          <p:cNvPr id="13317" name="Picture 5" descr="For survivors of severe COVID-19, beating the virus is just the beginning |  Science | AA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0"/>
            <a:ext cx="4067175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DIJAGNOZA</a:t>
            </a:r>
            <a:endParaRPr lang="sr-Latn-R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6346825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r-Latn-RS" sz="2800" dirty="0" smtClean="0"/>
              <a:t>Direktno iz bolesničkog uzorka</a:t>
            </a:r>
            <a:endParaRPr lang="sr-Cyrl-RS" sz="2800" dirty="0" smtClean="0"/>
          </a:p>
          <a:p>
            <a:pPr lvl="1">
              <a:lnSpc>
                <a:spcPct val="90000"/>
              </a:lnSpc>
            </a:pPr>
            <a:r>
              <a:rPr lang="sr-Latn-RS" sz="2400" dirty="0" smtClean="0"/>
              <a:t>Dokazivanje antigena ili nukleinskih kiselina virusa</a:t>
            </a:r>
            <a:endParaRPr lang="sr-Cyrl-RS" sz="2400" dirty="0" smtClean="0"/>
          </a:p>
          <a:p>
            <a:pPr lvl="2">
              <a:lnSpc>
                <a:spcPct val="90000"/>
              </a:lnSpc>
            </a:pPr>
            <a:r>
              <a:rPr lang="sr-Latn-RS" sz="2000" dirty="0" smtClean="0"/>
              <a:t>Brzi antigenski test</a:t>
            </a:r>
            <a:endParaRPr lang="sr-Cyrl-RS" sz="2000" dirty="0" smtClean="0"/>
          </a:p>
          <a:p>
            <a:pPr lvl="2">
              <a:lnSpc>
                <a:spcPct val="90000"/>
              </a:lnSpc>
            </a:pPr>
            <a:r>
              <a:rPr lang="sr-Latn-RS" sz="2000" dirty="0" smtClean="0"/>
              <a:t>RT-PCR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sr-Latn-RS" sz="2400" dirty="0" smtClean="0"/>
          </a:p>
          <a:p>
            <a:pPr>
              <a:lnSpc>
                <a:spcPct val="90000"/>
              </a:lnSpc>
            </a:pPr>
            <a:r>
              <a:rPr lang="sr-Latn-RS" sz="2800" dirty="0" smtClean="0"/>
              <a:t>Serološki testovi</a:t>
            </a:r>
            <a:endParaRPr lang="sr-Cyrl-RS" sz="2800" dirty="0" smtClean="0"/>
          </a:p>
          <a:p>
            <a:pPr lvl="1">
              <a:lnSpc>
                <a:spcPct val="90000"/>
              </a:lnSpc>
            </a:pPr>
            <a:r>
              <a:rPr lang="sr-Latn-RS" sz="2400" dirty="0" smtClean="0"/>
              <a:t>Dokazivanje antitela</a:t>
            </a:r>
          </a:p>
          <a:p>
            <a:pPr lvl="2">
              <a:lnSpc>
                <a:spcPct val="90000"/>
              </a:lnSpc>
            </a:pPr>
            <a:r>
              <a:rPr lang="sr-Latn-RS" sz="2000" dirty="0" smtClean="0"/>
              <a:t>Brzi serološki testovi </a:t>
            </a:r>
          </a:p>
          <a:p>
            <a:pPr lvl="2">
              <a:lnSpc>
                <a:spcPct val="90000"/>
              </a:lnSpc>
            </a:pPr>
            <a:r>
              <a:rPr lang="sr-Latn-RS" sz="2000" dirty="0" smtClean="0"/>
              <a:t>ELISA, Automatski sistemi </a:t>
            </a:r>
            <a:endParaRPr lang="sr-Latn-RS" sz="2000" dirty="0"/>
          </a:p>
        </p:txBody>
      </p:sp>
      <p:pic>
        <p:nvPicPr>
          <p:cNvPr id="14340" name="Picture 4" descr="Capture-decran-2020-10-15-a-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368"/>
          <a:stretch>
            <a:fillRect/>
          </a:stretch>
        </p:blipFill>
        <p:spPr bwMode="auto">
          <a:xfrm>
            <a:off x="6791325" y="0"/>
            <a:ext cx="23526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8" name="Picture 8" descr="SARS-CoV-2 Antibody Dete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5538"/>
            <a:ext cx="9144000" cy="5091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771</TotalTime>
  <Words>608</Words>
  <Application>Microsoft Office PowerPoint</Application>
  <PresentationFormat>On-screen Show (4:3)</PresentationFormat>
  <Paragraphs>51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Times New Roman</vt:lpstr>
      <vt:lpstr>Wingdings</vt:lpstr>
      <vt:lpstr>Arial Black</vt:lpstr>
      <vt:lpstr>Symbol</vt:lpstr>
      <vt:lpstr>Pixel</vt:lpstr>
      <vt:lpstr>SARS-CoV-2</vt:lpstr>
      <vt:lpstr>SARS-CoV-2</vt:lpstr>
      <vt:lpstr>POREKLO</vt:lpstr>
      <vt:lpstr>POREKLO</vt:lpstr>
      <vt:lpstr>Receptor/i</vt:lpstr>
      <vt:lpstr>EPIDEMIOLOGIJA</vt:lpstr>
      <vt:lpstr>COVID-19</vt:lpstr>
      <vt:lpstr>DIJAGNOZA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SARS-CoV-2</dc:title>
  <dc:creator>User</dc:creator>
  <cp:lastModifiedBy>marke</cp:lastModifiedBy>
  <cp:revision>9</cp:revision>
  <dcterms:created xsi:type="dcterms:W3CDTF">2020-12-03T11:45:31Z</dcterms:created>
  <dcterms:modified xsi:type="dcterms:W3CDTF">2022-09-14T18:00:58Z</dcterms:modified>
</cp:coreProperties>
</file>